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77" r:id="rId4"/>
    <p:sldId id="276" r:id="rId5"/>
    <p:sldId id="271" r:id="rId6"/>
    <p:sldId id="260" r:id="rId7"/>
    <p:sldId id="278" r:id="rId8"/>
    <p:sldId id="258" r:id="rId9"/>
    <p:sldId id="270" r:id="rId10"/>
    <p:sldId id="268" r:id="rId11"/>
    <p:sldId id="272" r:id="rId12"/>
    <p:sldId id="266" r:id="rId13"/>
    <p:sldId id="26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5A2DA-B27F-194F-9A2D-6549CCDC0A32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C713F-B9A5-634C-A59E-D69F3A00F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5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C713F-B9A5-634C-A59E-D69F3A00FB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C713F-B9A5-634C-A59E-D69F3A00FB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C713F-B9A5-634C-A59E-D69F3A00FB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4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409-AA5C-C140-95F7-753A10728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3C88F-7A53-0245-B21B-7BD83BAF0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5EF0-1A0D-F149-B6E9-77AABF09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F37AE-1938-2C4F-AB8B-9BFD436E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44CD-2F47-F242-8C9C-8A82A232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1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952B-5CD0-1747-B42C-A6F2331D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20DB3-2660-4F4A-9AFE-1F972F55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ABBBD-4B92-5C42-A32D-55558CDD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41F7B-6AE0-0540-A92E-C7D78996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7B1E-48BF-F844-9FCE-2274CF06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1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0B3D3-2A88-BA4B-8222-6152544B3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04016-8E06-BE4F-B6E9-7B99FACA2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A3352-090A-934B-911F-572D71B0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3DE1D-8978-ED4A-9E8F-7596E6B5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E343-AB53-494C-9CA4-8D93D584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0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29DF-6F8C-6E4A-8F40-541FC502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50DB-F5D0-CE4B-858A-AB597AF4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CDDCD-50FF-484B-B5E6-1E6C3E30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5296-1392-A949-9607-9163CF9D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2FE0-DDB0-414D-9AF1-F9B9EA67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F331-D0D8-DC48-A98D-B5C36107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AB3B7-6B0B-234F-BEBF-8A6D2BCB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2A33D-08C1-8E48-9939-B383FB5F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13540-0D7A-8244-88FB-5314EF0D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C269-4A8A-1A40-B962-EF87B6F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B702-9F5E-D548-B9A7-3FDDA364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4C77-B934-DF41-AAA8-8BCB7C96B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8B6B8-894F-444F-84D7-105E077DC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890BF-5709-EA41-B10C-BA0AA969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DFB58-4548-3F4C-85F2-FB51CCF4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7ACB2-BEA0-F649-A9A8-56AAB49D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A068-0591-294C-AD92-AC580469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1CAE1-206D-3842-A5BD-A5D216E42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AB9D3-52AE-5C49-8087-D31B3DC80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76C9A-AC50-1145-99F3-836D25DC7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CAA79-6D35-9644-A2F9-92FD9ACA1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DC2FE-EB4E-1243-B190-E4FC2B77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92A98-B1E7-5D49-BE1D-03BCE6FB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A4EAB-470E-1546-B337-7740DE5D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1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A919-5CB4-D04E-934D-3B824D6C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AB1E8-C406-EC47-8B0E-AB0D45F7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99C11-929C-5A41-A60F-A1B30F79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AEDC-9157-F845-9329-6D37D6B0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4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32711-886E-A949-9AED-9D474FD2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6F26D-43F1-0447-A5DD-23A1D636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D69F5-9949-134B-986B-65317420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1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0A0A-63AE-F942-BD21-19D931D0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9C342-B42C-1E4D-8A5A-A6DD727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81FA4-B164-AB43-AC02-6CEBBFDF0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3E7DA-B4C8-5845-A02E-54A4C790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1ED8C-5F66-9843-A4C6-D5CCA971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9A1D3-9A18-B943-AA05-92B3DAAF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1D50-9C49-7D4C-BFBC-B3CD9C3B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25743-BF99-E644-AB0F-46DA66A13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D88BB-718F-0047-A45F-97F13EA45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315C-2CA6-1F43-8085-4EBC9748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23E52-0055-B24F-9A0F-0166700A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7AF6A-C7AD-DA45-8E08-54F45538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4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06AC-02D7-3546-8A09-5BAC39A2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C9A45-BCC1-9A4E-84D7-21DA2EE1D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ACDD-EE3B-2141-BA65-CC0FAA80A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5C6D9-F4DE-4445-985F-C50B7E6B018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E5737-2028-4740-8BFF-66BB23189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8E732-5534-DA41-ACBB-348B0D897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F8F6C-A06F-1240-822D-637E7C81F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6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BFDF0-CBD1-457B-8671-A5C93BFAB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7" b="13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09506-7DAD-F144-8542-73ECD43A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Certificate of Deposit Survey &amp; Competitors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92175-B34F-C04F-93F2-DA20996C6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78525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Stephanie Chew</a:t>
            </a:r>
          </a:p>
          <a:p>
            <a:pPr algn="l"/>
            <a:r>
              <a:rPr lang="en-US" dirty="0"/>
              <a:t>Marketing Data Analyst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AD3E5-D4E3-8D4C-847D-5B44F20B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/>
              <a:t>NY Community Banks as of 06/30/2020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87689-6C66-0C4A-BAD8-BC1D957DB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1" r="10909" b="1648"/>
          <a:stretch/>
        </p:blipFill>
        <p:spPr>
          <a:xfrm>
            <a:off x="725626" y="961901"/>
            <a:ext cx="10740747" cy="263632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B260A-4675-D643-BC90-1F28971B6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1800"/>
              <a:t>Apple Bank for Savings is the #1 community bank who makes the most total deposits.</a:t>
            </a:r>
          </a:p>
          <a:p>
            <a:r>
              <a:rPr lang="en-US" sz="1800"/>
              <a:t>One of the oldest community banks in New York with 80 branches.</a:t>
            </a:r>
          </a:p>
        </p:txBody>
      </p:sp>
    </p:spTree>
    <p:extLst>
      <p:ext uri="{BB962C8B-B14F-4D97-AF65-F5344CB8AC3E}">
        <p14:creationId xmlns:p14="http://schemas.microsoft.com/office/powerpoint/2010/main" val="25801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99C84-E8F5-A144-842F-A5D94DC5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Apple Bank’s CD Promotion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0E6458-F9C8-5B4D-BFE5-2D2B0A5BB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Currently running a 1-year CD term promotion.</a:t>
            </a:r>
          </a:p>
          <a:p>
            <a:r>
              <a:rPr lang="en-US" sz="1700"/>
              <a:t>0.90% APY, $1000 minimum.</a:t>
            </a:r>
          </a:p>
          <a:p>
            <a:endParaRPr lang="en-US" sz="1700"/>
          </a:p>
        </p:txBody>
      </p: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CBCF68-DEDD-E847-837C-9666834A4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549" r="-1" b="60686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70D2-2089-3542-B76E-519139B2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8C95-7772-E649-ACB3-0513E4FEC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Can conclude that 3 – 12 months CD terms is a very popular product. Apple Bank’s marketing campaign for CD 1-year term supports that.</a:t>
            </a:r>
          </a:p>
          <a:p>
            <a:r>
              <a:rPr lang="en-US" sz="2000" dirty="0"/>
              <a:t>Check account opening requirements by following legal guidelines.</a:t>
            </a:r>
          </a:p>
          <a:p>
            <a:r>
              <a:rPr lang="en-US" sz="2000" dirty="0"/>
              <a:t>Market research individual competitor banks' rates and terms.</a:t>
            </a:r>
          </a:p>
          <a:p>
            <a:r>
              <a:rPr lang="en-US" sz="2000" dirty="0"/>
              <a:t>Work with the marketing and product team.</a:t>
            </a:r>
          </a:p>
          <a:p>
            <a:r>
              <a:rPr lang="en-US" sz="2000" dirty="0"/>
              <a:t>Meet with compliance team to review disclosures.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9E8B004-C677-4E4F-A556-D354828C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 r="4272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BA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0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6224E-71ED-8749-BB1D-E6F821E3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Contact Info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0CE80F-723B-4645-8838-E135FD4CD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Email: stephanie.a.chew@gmail.com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StephanieChew-nyc</a:t>
            </a:r>
            <a:endParaRPr lang="en-US" dirty="0"/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chewstephanie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649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3DDF-32CD-F449-9665-E362706D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EEEEC-06A8-43E8-8695-036284E6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Linear regression model. Compares 3 to 12 months CD and quarter dates.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84DA41-09A9-844E-A3F8-370CB82F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1233" y="2022933"/>
            <a:ext cx="4831104" cy="28121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9540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DF81A-9509-864C-90AE-B70452E6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07EF2-5A8D-6648-88D8-23626090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Analyze 2020 certificate of deposit terms and which is the most popular certificate of deposit term to create the marketing campaign.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Check our competition with other banks in New York.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Goal: To generate assets for the bank by the end of the year.</a:t>
            </a: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AB890-9C00-454B-AD65-0558F369C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11" r="28477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65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C2A4-E180-2042-929D-3D720149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Federal Deposit Insurance Corporation and CD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D6EA6-E42D-A241-AACA-483C2DF2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Autofit/>
          </a:bodyPr>
          <a:lstStyle/>
          <a:p>
            <a:r>
              <a:rPr lang="en-US" sz="2400" b="1" dirty="0"/>
              <a:t>Federal Deposit Insurance Corporation (FDIC)</a:t>
            </a:r>
            <a:r>
              <a:rPr lang="en-US" sz="2400" dirty="0"/>
              <a:t>: U.S. government agency created by the U.S. Congress.</a:t>
            </a:r>
          </a:p>
          <a:p>
            <a:r>
              <a:rPr lang="en-US" sz="2400" b="1" dirty="0"/>
              <a:t>Certificate of Deposit (CD)</a:t>
            </a:r>
            <a:r>
              <a:rPr lang="en-US" sz="2400" dirty="0"/>
              <a:t>: Special type of savings account. 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certificate of deposit</a:t>
            </a:r>
            <a:r>
              <a:rPr lang="en-US" sz="2400" dirty="0"/>
              <a:t> account is a current </a:t>
            </a:r>
            <a:r>
              <a:rPr lang="en-US" sz="2400" b="1" dirty="0"/>
              <a:t>asset</a:t>
            </a:r>
            <a:r>
              <a:rPr lang="en-US" sz="2400" dirty="0"/>
              <a:t> account representing the investment by the business.</a:t>
            </a:r>
          </a:p>
        </p:txBody>
      </p:sp>
    </p:spTree>
    <p:extLst>
      <p:ext uri="{BB962C8B-B14F-4D97-AF65-F5344CB8AC3E}">
        <p14:creationId xmlns:p14="http://schemas.microsoft.com/office/powerpoint/2010/main" val="388808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982EA-1165-B746-9681-8A16B43A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About The Data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7A7C-C8FD-7544-A915-E1206F2E2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Obtained from </a:t>
            </a:r>
            <a:r>
              <a:rPr lang="en-US" sz="2600" b="1" dirty="0"/>
              <a:t>Federal Deposit Insurance Corporation (FDIC)</a:t>
            </a:r>
            <a:r>
              <a:rPr lang="en-US" sz="2600" dirty="0"/>
              <a:t> website. Quarterly reports, dated by end of each quarter. Q1 = 3/31; Q2 = 6/30; Q3 = 9/30; Q4 = 12/31.</a:t>
            </a:r>
          </a:p>
          <a:p>
            <a:r>
              <a:rPr lang="en-US" sz="2600" b="1" dirty="0"/>
              <a:t>Community Banks</a:t>
            </a:r>
            <a:r>
              <a:rPr lang="en-US" sz="2600" dirty="0"/>
              <a:t>: Commercial banks that derives funds from and lends to the community where it operates and is not affiliated with a multibank holding company.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3961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0AB15-0D8F-6445-84A0-A2A9F680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2019 CD Terms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67EDF9-27B7-F34B-9169-75101C86D4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0744" b="4486"/>
          <a:stretch/>
        </p:blipFill>
        <p:spPr>
          <a:xfrm>
            <a:off x="1607127" y="204282"/>
            <a:ext cx="8977744" cy="40589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1DCD7C-EBCA-A943-9C22-15CF071F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719" y="4895419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3 to 12 months term has highest total amount, compare to other terms.</a:t>
            </a:r>
          </a:p>
          <a:p>
            <a:r>
              <a:rPr lang="en-US" sz="1800" dirty="0"/>
              <a:t>Highest total CD deposits is over $50M.</a:t>
            </a:r>
          </a:p>
        </p:txBody>
      </p:sp>
    </p:spTree>
    <p:extLst>
      <p:ext uri="{BB962C8B-B14F-4D97-AF65-F5344CB8AC3E}">
        <p14:creationId xmlns:p14="http://schemas.microsoft.com/office/powerpoint/2010/main" val="10742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5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7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95C6-9AB9-F441-A9CD-4B00557B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2020 CD Terms by Average</a:t>
            </a: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6B492FF-0373-4587-B963-C4E032D1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/>
              <a:t>Average amount is steady for the first two quarters of 2020.</a:t>
            </a:r>
          </a:p>
          <a:p>
            <a:r>
              <a:rPr lang="en-US" sz="1800"/>
              <a:t>3 to 12 months CD term is still a popular product.</a:t>
            </a:r>
          </a:p>
          <a:p>
            <a:endParaRPr lang="en-US" sz="1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8A2EB-6DD2-EE4F-BA3F-16F7E263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0645" b="468"/>
          <a:stretch/>
        </p:blipFill>
        <p:spPr>
          <a:xfrm>
            <a:off x="1148640" y="2731167"/>
            <a:ext cx="9978997" cy="36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D21E5-1EB6-DD4E-A3AB-E3098E61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3 to 12 months CD terms Over Time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0A56F4C-AE9F-224E-8CB0-42AF47E06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r="-101"/>
          <a:stretch/>
        </p:blipFill>
        <p:spPr>
          <a:xfrm>
            <a:off x="3916337" y="448056"/>
            <a:ext cx="7852366" cy="38029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F59386-8443-F44B-BD55-F1245D5B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Used Linear Regression Model.</a:t>
            </a:r>
          </a:p>
          <a:p>
            <a:r>
              <a:rPr lang="en-US" sz="1800" dirty="0"/>
              <a:t>There is little correlation between 3 to 12 months CD terms and yearly dates.</a:t>
            </a:r>
          </a:p>
          <a:p>
            <a:r>
              <a:rPr lang="en-US" sz="1800" dirty="0"/>
              <a:t>Will need more historical data to further investigate.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291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28F58-361E-284C-9B8B-377E53DE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Top 5 Large NY Banks as of 6/30/2020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60485-8E99-2E47-A9A9-983A81D36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" r="13888" b="1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49">
            <a:extLst>
              <a:ext uri="{FF2B5EF4-FFF2-40B4-BE49-F238E27FC236}">
                <a16:creationId xmlns:a16="http://schemas.microsoft.com/office/drawing/2014/main" id="{5FE9BF8D-CBBD-4033-8DFC-03DB52A9B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1700"/>
              <a:t>Based on the total deposits.</a:t>
            </a:r>
          </a:p>
          <a:p>
            <a:r>
              <a:rPr lang="en-US" sz="1700"/>
              <a:t>#1 bank with highest total deposits is Bank of New York Mellon.</a:t>
            </a:r>
          </a:p>
          <a:p>
            <a:r>
              <a:rPr lang="en-US" sz="1700"/>
              <a:t>BNY Mellon is an investment bank and operates in 35 countries. Primarily offers commercial banking products, investment services and investment management.</a:t>
            </a:r>
          </a:p>
        </p:txBody>
      </p:sp>
    </p:spTree>
    <p:extLst>
      <p:ext uri="{BB962C8B-B14F-4D97-AF65-F5344CB8AC3E}">
        <p14:creationId xmlns:p14="http://schemas.microsoft.com/office/powerpoint/2010/main" val="32020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83F0D-22A9-7040-8C56-5757CE827E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18223"/>
          <a:stretch/>
        </p:blipFill>
        <p:spPr>
          <a:xfrm>
            <a:off x="1410125" y="343790"/>
            <a:ext cx="9368702" cy="414223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DFD91-3D45-464E-9019-964C7D7B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BNY Mellon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0B7B2-FDC6-2748-B71C-2BC80814B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As of 6/30/2020.</a:t>
            </a:r>
          </a:p>
          <a:p>
            <a:r>
              <a:rPr lang="en-US" sz="1600">
                <a:solidFill>
                  <a:schemeClr val="bg1"/>
                </a:solidFill>
              </a:rPr>
              <a:t>Highest total amount is retail deposits with $155M. That includes personal checking, personal savings, and certificate of deposit.</a:t>
            </a:r>
          </a:p>
          <a:p>
            <a:r>
              <a:rPr lang="en-US" sz="1600">
                <a:solidFill>
                  <a:schemeClr val="bg1"/>
                </a:solidFill>
              </a:rPr>
              <a:t>Interest-bearing accounts at $116M, which includes interest checking accounts.</a:t>
            </a:r>
          </a:p>
        </p:txBody>
      </p:sp>
    </p:spTree>
    <p:extLst>
      <p:ext uri="{BB962C8B-B14F-4D97-AF65-F5344CB8AC3E}">
        <p14:creationId xmlns:p14="http://schemas.microsoft.com/office/powerpoint/2010/main" val="54994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539</Words>
  <Application>Microsoft Macintosh PowerPoint</Application>
  <PresentationFormat>Widescreen</PresentationFormat>
  <Paragraphs>53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Certificate of Deposit Survey &amp; Competitors Report</vt:lpstr>
      <vt:lpstr>Objective</vt:lpstr>
      <vt:lpstr>Federal Deposit Insurance Corporation and CD</vt:lpstr>
      <vt:lpstr>About The Data</vt:lpstr>
      <vt:lpstr>2019 CD Terms</vt:lpstr>
      <vt:lpstr>2020 CD Terms by Average</vt:lpstr>
      <vt:lpstr>3 to 12 months CD terms Over Time</vt:lpstr>
      <vt:lpstr>Top 5 Large NY Banks as of 6/30/2020</vt:lpstr>
      <vt:lpstr>BNY Mellon</vt:lpstr>
      <vt:lpstr>NY Community Banks as of 06/30/2020</vt:lpstr>
      <vt:lpstr>Apple Bank’s CD Promotion</vt:lpstr>
      <vt:lpstr>Conclusion and Next Steps</vt:lpstr>
      <vt:lpstr>Contact Info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 of Deposit Survey &amp; Competitors Report</dc:title>
  <dc:creator>Stephanie Chew</dc:creator>
  <cp:lastModifiedBy>Stephanie Chew</cp:lastModifiedBy>
  <cp:revision>7</cp:revision>
  <dcterms:created xsi:type="dcterms:W3CDTF">2020-09-30T19:44:22Z</dcterms:created>
  <dcterms:modified xsi:type="dcterms:W3CDTF">2020-10-01T04:33:57Z</dcterms:modified>
</cp:coreProperties>
</file>